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2"/>
  </p:notesMasterIdLst>
  <p:sldIdLst>
    <p:sldId id="256" r:id="rId2"/>
    <p:sldId id="524" r:id="rId3"/>
    <p:sldId id="523" r:id="rId4"/>
    <p:sldId id="522" r:id="rId5"/>
    <p:sldId id="521" r:id="rId6"/>
    <p:sldId id="519" r:id="rId7"/>
    <p:sldId id="520" r:id="rId8"/>
    <p:sldId id="492" r:id="rId9"/>
    <p:sldId id="500" r:id="rId10"/>
    <p:sldId id="518" r:id="rId1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52" y="-11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5.xml"/><Relationship Id="rId1" Type="http://schemas.openxmlformats.org/officeDocument/2006/relationships/slide" Target="slides/slide4.xml"/><Relationship Id="rId6" Type="http://schemas.openxmlformats.org/officeDocument/2006/relationships/slide" Target="slides/slide10.xml"/><Relationship Id="rId5" Type="http://schemas.openxmlformats.org/officeDocument/2006/relationships/slide" Target="slides/slide9.xml"/><Relationship Id="rId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1BC67-BCE0-453D-AA23-D3D02A983F00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1BC67-BCE0-453D-AA23-D3D02A983F00}" type="slidenum">
              <a:rPr lang="cs-CZ" smtClean="0"/>
              <a:pPr/>
              <a:t>3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1BC67-BCE0-453D-AA23-D3D02A983F00}" type="slidenum">
              <a:rPr lang="cs-CZ" smtClean="0"/>
              <a:pPr/>
              <a:t>8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2</a:t>
            </a:r>
            <a:r>
              <a:rPr lang="en-US" sz="2800" baseline="30000" smtClean="0"/>
              <a:t>nd</a:t>
            </a:r>
            <a:r>
              <a:rPr lang="en-US" sz="280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IEnumerable</a:t>
            </a:r>
            <a:r>
              <a:rPr lang="en-US" dirty="0" smtClean="0"/>
              <a:t> and </a:t>
            </a:r>
            <a:r>
              <a:rPr lang="en-US" dirty="0" err="1" smtClean="0"/>
              <a:t>IEnumerator</a:t>
            </a:r>
            <a:endParaRPr lang="cs-CZ" dirty="0" smtClean="0"/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following statement: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smtClean="0">
                <a:cs typeface="Times New Roman" pitchFamily="18" charset="0"/>
              </a:rPr>
              <a:t>foreach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b="1" smtClean="0">
                <a:cs typeface="Times New Roman" pitchFamily="18" charset="0"/>
              </a:rPr>
              <a:t>(</a:t>
            </a:r>
            <a:r>
              <a:rPr lang="en-US" sz="1300" i="1" smtClean="0">
                <a:cs typeface="Times New Roman" pitchFamily="18" charset="0"/>
              </a:rPr>
              <a:t>ElementType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element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b="1" smtClean="0">
                <a:cs typeface="Times New Roman" pitchFamily="18" charset="0"/>
              </a:rPr>
              <a:t>in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collection</a:t>
            </a:r>
            <a:r>
              <a:rPr lang="en-US" sz="1300" b="1" smtClean="0">
                <a:cs typeface="Times New Roman" pitchFamily="18" charset="0"/>
              </a:rPr>
              <a:t>)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statement;</a:t>
            </a:r>
            <a:r>
              <a:rPr lang="cs-CZ" sz="2000" smtClean="0"/>
              <a:t> 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is translated into: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IEnumerator enumerator = ((IEnumerable) </a:t>
            </a:r>
            <a:r>
              <a:rPr lang="en-US" sz="1300" i="1" smtClean="0">
                <a:cs typeface="Times New Roman" pitchFamily="18" charset="0"/>
              </a:rPr>
              <a:t>collection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).GetEnumerator()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try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i="1" smtClean="0">
                <a:cs typeface="Times New Roman" pitchFamily="18" charset="0"/>
              </a:rPr>
              <a:t>ElementType element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b="1" smtClean="0">
                <a:cs typeface="Times New Roman" pitchFamily="18" charset="0"/>
              </a:rPr>
              <a:t>while (</a:t>
            </a:r>
            <a:r>
              <a:rPr lang="en-US" sz="1300" smtClean="0">
                <a:cs typeface="Times New Roman" pitchFamily="18" charset="0"/>
              </a:rPr>
              <a:t>enumerator.MoveNext()</a:t>
            </a:r>
            <a:r>
              <a:rPr lang="en-US" sz="1300" b="1" smtClean="0">
                <a:cs typeface="Times New Roman" pitchFamily="18" charset="0"/>
              </a:rPr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	</a:t>
            </a:r>
            <a:r>
              <a:rPr lang="en-US" sz="1300" i="1" smtClean="0">
                <a:cs typeface="Times New Roman" pitchFamily="18" charset="0"/>
              </a:rPr>
              <a:t>element</a:t>
            </a:r>
            <a:r>
              <a:rPr lang="en-US" sz="1300" smtClean="0">
                <a:cs typeface="Times New Roman" pitchFamily="18" charset="0"/>
              </a:rPr>
              <a:t> = 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1300" i="1" smtClean="0">
                <a:solidFill>
                  <a:srgbClr val="FF0000"/>
                </a:solidFill>
                <a:cs typeface="Times New Roman" pitchFamily="18" charset="0"/>
              </a:rPr>
              <a:t>ElementType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en-US" sz="1300" smtClean="0">
                <a:cs typeface="Times New Roman" pitchFamily="18" charset="0"/>
              </a:rPr>
              <a:t> enumerator.Current;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	</a:t>
            </a:r>
            <a:r>
              <a:rPr lang="en-US" sz="1300" i="1" smtClean="0">
                <a:cs typeface="Times New Roman" pitchFamily="18" charset="0"/>
              </a:rPr>
              <a:t>statement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b="1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} finally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IDisposable disposable = enumerator as IDisposable;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if (disposable != null) disposable.Dispose();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</p:txBody>
      </p:sp>
    </p:spTree>
    <p:extLst>
      <p:ext uri="{BB962C8B-B14F-4D97-AF65-F5344CB8AC3E}">
        <p14:creationId xmlns:p14="http://schemas.microsoft.com/office/powerpoint/2010/main" val="40423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IEnumerable</a:t>
            </a:r>
            <a:r>
              <a:rPr lang="en-US" dirty="0" smtClean="0"/>
              <a:t> and </a:t>
            </a:r>
            <a:r>
              <a:rPr lang="en-US" dirty="0" err="1" smtClean="0"/>
              <a:t>IEnumerator</a:t>
            </a:r>
            <a:r>
              <a:rPr lang="en-US" dirty="0" smtClean="0"/>
              <a:t> (optimized)</a:t>
            </a:r>
            <a:endParaRPr lang="cs-CZ" dirty="0" smtClean="0"/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following statement: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dirty="0" err="1" smtClean="0">
                <a:cs typeface="Times New Roman" pitchFamily="18" charset="0"/>
              </a:rPr>
              <a:t>foreach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(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in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collection</a:t>
            </a:r>
            <a:r>
              <a:rPr lang="en-US" sz="1300" b="1" dirty="0" smtClean="0"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statement;</a:t>
            </a:r>
            <a:r>
              <a:rPr lang="cs-CZ" sz="2000" dirty="0" smtClean="0"/>
              <a:t> 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is translated into: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dirty="0" err="1" smtClean="0">
                <a:solidFill>
                  <a:srgbClr val="FF0000"/>
                </a:solidFill>
                <a:cs typeface="Times New Roman" pitchFamily="18" charset="0"/>
              </a:rPr>
              <a:t>var</a:t>
            </a:r>
            <a:r>
              <a:rPr lang="en-US" sz="1300" dirty="0" smtClean="0">
                <a:cs typeface="Times New Roman" pitchFamily="18" charset="0"/>
              </a:rPr>
              <a:t> enumerator = </a:t>
            </a:r>
            <a:r>
              <a:rPr lang="en-US" sz="1300" i="1" dirty="0" err="1" smtClean="0">
                <a:cs typeface="Times New Roman" pitchFamily="18" charset="0"/>
              </a:rPr>
              <a:t>collection</a:t>
            </a:r>
            <a:r>
              <a:rPr lang="en-US" sz="1300" dirty="0" err="1" smtClean="0">
                <a:solidFill>
                  <a:srgbClr val="FF0000"/>
                </a:solidFill>
                <a:cs typeface="Times New Roman" pitchFamily="18" charset="0"/>
              </a:rPr>
              <a:t>.GetEnumerator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()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try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i="1" dirty="0" smtClean="0">
                <a:cs typeface="Times New Roman" pitchFamily="18" charset="0"/>
              </a:rPr>
              <a:t> element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while (</a:t>
            </a:r>
            <a:r>
              <a:rPr lang="en-US" sz="1300" dirty="0" err="1" smtClean="0">
                <a:cs typeface="Times New Roman" pitchFamily="18" charset="0"/>
              </a:rPr>
              <a:t>enumerator.MoveNext</a:t>
            </a:r>
            <a:r>
              <a:rPr lang="en-US" sz="1300" dirty="0" smtClean="0">
                <a:cs typeface="Times New Roman" pitchFamily="18" charset="0"/>
              </a:rPr>
              <a:t>()</a:t>
            </a:r>
            <a:r>
              <a:rPr lang="en-US" sz="1300" b="1" dirty="0" smtClean="0">
                <a:cs typeface="Times New Roman" pitchFamily="18" charset="0"/>
              </a:rPr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= 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1300" i="1" dirty="0" err="1" smtClean="0">
                <a:solidFill>
                  <a:srgbClr val="FF0000"/>
                </a:solidFill>
                <a:cs typeface="Times New Roman" pitchFamily="18" charset="0"/>
              </a:rPr>
              <a:t>ElementType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dirty="0" err="1" smtClean="0">
                <a:cs typeface="Times New Roman" pitchFamily="18" charset="0"/>
              </a:rPr>
              <a:t>enumerator.Current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statement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 finally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 disposable = enumerator as 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if (disposable != null) </a:t>
            </a:r>
            <a:r>
              <a:rPr lang="en-US" sz="1300" dirty="0" err="1" smtClean="0">
                <a:cs typeface="Times New Roman" pitchFamily="18" charset="0"/>
              </a:rPr>
              <a:t>disposable.Dispose</a:t>
            </a:r>
            <a:r>
              <a:rPr lang="en-US" sz="1300" dirty="0" smtClean="0">
                <a:cs typeface="Times New Roman" pitchFamily="18" charset="0"/>
              </a:rPr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dirty="0" smtClean="0"/>
          </a:p>
        </p:txBody>
      </p:sp>
    </p:spTree>
    <p:extLst>
      <p:ext uri="{BB962C8B-B14F-4D97-AF65-F5344CB8AC3E}">
        <p14:creationId xmlns:p14="http://schemas.microsoft.com/office/powerpoint/2010/main" val="10085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Iterators so far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746125" y="1409700"/>
            <a:ext cx="7304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foreach loop can be applied to objects of classes which implement </a:t>
            </a:r>
            <a:r>
              <a:rPr lang="en-US" sz="1400"/>
              <a:t>IEnumerable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143000" y="1828800"/>
            <a:ext cx="45085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MyClass: </a:t>
            </a:r>
            <a:r>
              <a:rPr lang="en-US" sz="1400">
                <a:solidFill>
                  <a:srgbClr val="FF0000"/>
                </a:solidFill>
              </a:rPr>
              <a:t>IEnumerable&lt;T&gt;</a:t>
            </a:r>
            <a:r>
              <a:rPr lang="en-US" sz="1400"/>
              <a:t>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...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public IEnumerator&lt;T&gt; </a:t>
            </a:r>
            <a:r>
              <a:rPr lang="en-US" sz="1400" b="1"/>
              <a:t>GetEnumerator</a:t>
            </a:r>
            <a:r>
              <a:rPr lang="en-US" sz="1400"/>
              <a:t>()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    return new MyEnumerator(...);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/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private class </a:t>
            </a:r>
            <a:r>
              <a:rPr lang="en-US" sz="1400" b="1"/>
              <a:t>MyEnumerator</a:t>
            </a:r>
            <a:r>
              <a:rPr lang="en-US" sz="1400"/>
              <a:t>: IEnumerator&lt;string&gt;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    public string </a:t>
            </a:r>
            <a:r>
              <a:rPr lang="en-US" sz="1400" b="1"/>
              <a:t>Current</a:t>
            </a:r>
            <a:r>
              <a:rPr lang="en-US" sz="1400"/>
              <a:t> { get {...} 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    public bool </a:t>
            </a:r>
            <a:r>
              <a:rPr lang="en-US" sz="1400" b="1"/>
              <a:t>MoveNext</a:t>
            </a:r>
            <a:r>
              <a:rPr lang="en-US" sz="1400"/>
              <a:t>() {...}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    public void </a:t>
            </a:r>
            <a:r>
              <a:rPr lang="en-US" sz="1400" b="1"/>
              <a:t>Reset</a:t>
            </a:r>
            <a:r>
              <a:rPr lang="en-US" sz="1400"/>
              <a:t>() {...}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6125" y="4724400"/>
            <a:ext cx="4587875" cy="1281113"/>
            <a:chOff x="470" y="2976"/>
            <a:chExt cx="2890" cy="807"/>
          </a:xfrm>
        </p:grpSpPr>
        <p:sp>
          <p:nvSpPr>
            <p:cNvPr id="36871" name="Text Box 6"/>
            <p:cNvSpPr txBox="1">
              <a:spLocks noChangeArrowheads="1"/>
            </p:cNvSpPr>
            <p:nvPr/>
          </p:nvSpPr>
          <p:spPr bwMode="auto">
            <a:xfrm>
              <a:off x="720" y="2976"/>
              <a:ext cx="2640" cy="46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MyClass x = new MyClass();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...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foreach (string s in x) ...</a:t>
              </a:r>
            </a:p>
          </p:txBody>
        </p:sp>
        <p:sp>
          <p:nvSpPr>
            <p:cNvPr id="36872" name="Text Box 7"/>
            <p:cNvSpPr txBox="1">
              <a:spLocks noChangeArrowheads="1"/>
            </p:cNvSpPr>
            <p:nvPr/>
          </p:nvSpPr>
          <p:spPr bwMode="auto">
            <a:xfrm>
              <a:off x="470" y="3552"/>
              <a:ext cx="17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complicated to implement!!</a:t>
              </a:r>
            </a:p>
          </p:txBody>
        </p:sp>
      </p:grpSp>
      <p:sp>
        <p:nvSpPr>
          <p:cNvPr id="271368" name="Text Box 8"/>
          <p:cNvSpPr txBox="1">
            <a:spLocks noChangeArrowheads="1"/>
          </p:cNvSpPr>
          <p:nvPr/>
        </p:nvSpPr>
        <p:spPr bwMode="auto">
          <a:xfrm>
            <a:off x="6061075" y="1844675"/>
            <a:ext cx="3122613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</a:tabLst>
            </a:pPr>
            <a:r>
              <a:rPr lang="en-US" sz="1400"/>
              <a:t>interface IEnumerable&lt;T&gt; {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    IEnumerator&lt;T&gt; GetEnumerator();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44215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Iterator Methods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863600" y="1447800"/>
            <a:ext cx="4191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MyClass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string first = "first";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string second = "second";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string third = "third";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...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</a:t>
            </a:r>
            <a:r>
              <a:rPr lang="en-US" sz="1400">
                <a:solidFill>
                  <a:srgbClr val="FF0000"/>
                </a:solidFill>
              </a:rPr>
              <a:t>public IEnumerator&lt;string&gt; </a:t>
            </a:r>
            <a:r>
              <a:rPr lang="en-US" sz="1400" b="1">
                <a:solidFill>
                  <a:srgbClr val="FF0000"/>
                </a:solidFill>
              </a:rPr>
              <a:t>GetEnumerator</a:t>
            </a:r>
            <a:r>
              <a:rPr lang="en-US" sz="1400">
                <a:solidFill>
                  <a:srgbClr val="FF0000"/>
                </a:solidFill>
              </a:rPr>
              <a:t>()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rgbClr val="FF0000"/>
                </a:solidFill>
              </a:rPr>
              <a:t>        </a:t>
            </a:r>
            <a:r>
              <a:rPr lang="en-US" sz="1400">
                <a:solidFill>
                  <a:schemeClr val="accent2"/>
                </a:solidFill>
              </a:rPr>
              <a:t>yield return first;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chemeClr val="accent2"/>
                </a:solidFill>
              </a:rPr>
              <a:t>        yield return second;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chemeClr val="accent2"/>
                </a:solidFill>
              </a:rPr>
              <a:t>        yield return third;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rgbClr val="FF0000"/>
                </a:solidFill>
              </a:rPr>
              <a:t>    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281613" y="1428750"/>
            <a:ext cx="3529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 b="1">
                <a:latin typeface="Times New Roman" pitchFamily="18" charset="0"/>
              </a:rPr>
              <a:t>Characteristics of an interator method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281613" y="1754188"/>
            <a:ext cx="3429000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185738" indent="-185738" eaLnBrk="0" hangingPunct="0">
              <a:buFontTx/>
              <a:buAutoNum type="arabicPeriod"/>
            </a:pPr>
            <a:r>
              <a:rPr lang="en-US" sz="1600">
                <a:latin typeface="Times New Roman" pitchFamily="18" charset="0"/>
              </a:rPr>
              <a:t>has the signature</a:t>
            </a:r>
            <a:br>
              <a:rPr lang="en-US" sz="1600">
                <a:latin typeface="Times New Roman" pitchFamily="18" charset="0"/>
              </a:rPr>
            </a:br>
            <a:r>
              <a:rPr lang="en-US" sz="1400"/>
              <a:t>public IEnumerator&lt;T&gt; GetEnumerator</a:t>
            </a:r>
          </a:p>
          <a:p>
            <a:pPr marL="185738" indent="-185738" eaLnBrk="0" hangingPunct="0">
              <a:spcBef>
                <a:spcPct val="20000"/>
              </a:spcBef>
              <a:buFontTx/>
              <a:buAutoNum type="arabicPeriod"/>
            </a:pPr>
            <a:r>
              <a:rPr lang="en-US" sz="1600">
                <a:latin typeface="Times New Roman" pitchFamily="18" charset="0"/>
              </a:rPr>
              <a:t>statement body contains at least</a:t>
            </a:r>
            <a:br>
              <a:rPr lang="en-US" sz="1600">
                <a:latin typeface="Times New Roman" pitchFamily="18" charset="0"/>
              </a:rPr>
            </a:br>
            <a:r>
              <a:rPr lang="en-US" sz="1600">
                <a:latin typeface="Times New Roman" pitchFamily="18" charset="0"/>
              </a:rPr>
              <a:t>one </a:t>
            </a:r>
            <a:r>
              <a:rPr lang="en-US" sz="1600" i="1">
                <a:latin typeface="Times New Roman" pitchFamily="18" charset="0"/>
              </a:rPr>
              <a:t>yield</a:t>
            </a:r>
            <a:r>
              <a:rPr lang="en-US" sz="1600">
                <a:latin typeface="Times New Roman" pitchFamily="18" charset="0"/>
              </a:rPr>
              <a:t> statement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63600" y="4070350"/>
            <a:ext cx="7734300" cy="1063625"/>
            <a:chOff x="544" y="2564"/>
            <a:chExt cx="4872" cy="670"/>
          </a:xfrm>
        </p:grpSpPr>
        <p:sp>
          <p:nvSpPr>
            <p:cNvPr id="37896" name="Text Box 7"/>
            <p:cNvSpPr txBox="1">
              <a:spLocks noChangeArrowheads="1"/>
            </p:cNvSpPr>
            <p:nvPr/>
          </p:nvSpPr>
          <p:spPr bwMode="auto">
            <a:xfrm>
              <a:off x="544" y="2640"/>
              <a:ext cx="2640" cy="594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MyClass x = new MyClass();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...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foreach (string s in x) Console.Write(s + " ");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// prints "first second third "</a:t>
              </a:r>
            </a:p>
          </p:txBody>
        </p:sp>
        <p:sp>
          <p:nvSpPr>
            <p:cNvPr id="37897" name="Text Box 8"/>
            <p:cNvSpPr txBox="1">
              <a:spLocks noChangeArrowheads="1"/>
            </p:cNvSpPr>
            <p:nvPr/>
          </p:nvSpPr>
          <p:spPr bwMode="auto">
            <a:xfrm>
              <a:off x="3327" y="2761"/>
              <a:ext cx="2085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185738" indent="-185738" eaLnBrk="0" hangingPunct="0">
                <a:buFontTx/>
                <a:buAutoNum type="arabicPeriod"/>
              </a:pPr>
              <a:r>
                <a:rPr lang="en-US" sz="1600">
                  <a:latin typeface="Times New Roman" pitchFamily="18" charset="0"/>
                </a:rPr>
                <a:t>returns a sequence of values</a:t>
              </a:r>
              <a:endParaRPr lang="en-US" sz="1400"/>
            </a:p>
            <a:p>
              <a:pPr marL="185738" indent="-185738" eaLnBrk="0" hangingPunct="0">
                <a:spcBef>
                  <a:spcPct val="20000"/>
                </a:spcBef>
                <a:buFontTx/>
                <a:buAutoNum type="arabicPeriod"/>
              </a:pPr>
              <a:r>
                <a:rPr lang="en-US" sz="1600">
                  <a:latin typeface="Times New Roman" pitchFamily="18" charset="0"/>
                </a:rPr>
                <a:t>foreach loop traverses this sequence</a:t>
              </a:r>
            </a:p>
          </p:txBody>
        </p:sp>
        <p:sp>
          <p:nvSpPr>
            <p:cNvPr id="37898" name="Text Box 9"/>
            <p:cNvSpPr txBox="1">
              <a:spLocks noChangeArrowheads="1"/>
            </p:cNvSpPr>
            <p:nvPr/>
          </p:nvSpPr>
          <p:spPr bwMode="auto">
            <a:xfrm>
              <a:off x="3327" y="2564"/>
              <a:ext cx="208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How does an iterator method work?</a:t>
              </a:r>
            </a:p>
          </p:txBody>
        </p:sp>
      </p:grpSp>
      <p:sp>
        <p:nvSpPr>
          <p:cNvPr id="272394" name="Text Box 10"/>
          <p:cNvSpPr txBox="1">
            <a:spLocks noChangeArrowheads="1"/>
          </p:cNvSpPr>
          <p:nvPr/>
        </p:nvSpPr>
        <p:spPr bwMode="auto">
          <a:xfrm>
            <a:off x="811213" y="5513388"/>
            <a:ext cx="39306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185738" indent="-185738" eaLnBrk="0" hangingPunct="0"/>
            <a:r>
              <a:rPr lang="en-US" sz="1600" b="1">
                <a:latin typeface="Times New Roman" pitchFamily="18" charset="0"/>
              </a:rPr>
              <a:t>Note</a:t>
            </a:r>
            <a:endParaRPr lang="en-US" sz="1600">
              <a:latin typeface="Times New Roman" pitchFamily="18" charset="0"/>
            </a:endParaRPr>
          </a:p>
          <a:p>
            <a:pPr marL="185738" indent="-185738" eaLnBrk="0" hangingPunct="0">
              <a:buFontTx/>
              <a:buChar char="•"/>
            </a:pPr>
            <a:r>
              <a:rPr lang="en-US" sz="1600" i="1">
                <a:latin typeface="Times New Roman" pitchFamily="18" charset="0"/>
              </a:rPr>
              <a:t>MyClass</a:t>
            </a:r>
            <a:r>
              <a:rPr lang="en-US" sz="1600">
                <a:latin typeface="Times New Roman" pitchFamily="18" charset="0"/>
              </a:rPr>
              <a:t> need not implement </a:t>
            </a:r>
            <a:r>
              <a:rPr lang="en-US" sz="1600" i="1">
                <a:latin typeface="Times New Roman" pitchFamily="18" charset="0"/>
              </a:rPr>
              <a:t>IEnumerable</a:t>
            </a:r>
            <a:r>
              <a:rPr lang="en-US" sz="1600">
                <a:latin typeface="Times New Roman" pitchFamily="18" charset="0"/>
              </a:rPr>
              <a:t>!</a:t>
            </a:r>
          </a:p>
          <a:p>
            <a:pPr marL="185738" indent="-185738" eaLnBrk="0" hangingPunct="0"/>
            <a:endParaRPr lang="en-US" sz="160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743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Happens Behind the Scene?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823913" y="1617663"/>
            <a:ext cx="3663950" cy="1603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public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IEnumerator</a:t>
            </a:r>
            <a:r>
              <a:rPr lang="en-US" sz="1400" dirty="0">
                <a:solidFill>
                  <a:srgbClr val="FF0000"/>
                </a:solidFill>
              </a:rPr>
              <a:t>&lt;</a:t>
            </a:r>
            <a:r>
              <a:rPr lang="en-US" sz="1400" dirty="0" err="1">
                <a:solidFill>
                  <a:srgbClr val="FF0000"/>
                </a:solidFill>
              </a:rPr>
              <a:t>int</a:t>
            </a:r>
            <a:r>
              <a:rPr lang="en-US" sz="1400" dirty="0">
                <a:solidFill>
                  <a:srgbClr val="FF0000"/>
                </a:solidFill>
              </a:rPr>
              <a:t>&gt; </a:t>
            </a:r>
            <a:r>
              <a:rPr lang="en-US" sz="1400" b="1" dirty="0" err="1">
                <a:solidFill>
                  <a:srgbClr val="FF0000"/>
                </a:solidFill>
              </a:rPr>
              <a:t>GetEnumerator</a:t>
            </a:r>
            <a:r>
              <a:rPr lang="en-US" sz="1400" dirty="0">
                <a:solidFill>
                  <a:srgbClr val="FF0000"/>
                </a:solidFill>
              </a:rPr>
              <a:t>()</a:t>
            </a:r>
            <a:r>
              <a:rPr lang="en-US" sz="1400" dirty="0"/>
              <a:t>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    try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        ...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    } finally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        ...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    }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 dirty="0"/>
              <a:t>}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714875" y="1273175"/>
            <a:ext cx="3351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returns an object of the following class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811713" y="1620838"/>
            <a:ext cx="3413125" cy="11715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</a:tabLst>
            </a:pPr>
            <a:r>
              <a:rPr lang="en-US" sz="1400"/>
              <a:t>class _Enumerator1 : IEnumerator&lt;int&gt; {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    int </a:t>
            </a:r>
            <a:r>
              <a:rPr lang="en-US" sz="1400">
                <a:solidFill>
                  <a:srgbClr val="FF0000"/>
                </a:solidFill>
              </a:rPr>
              <a:t>Current</a:t>
            </a:r>
            <a:r>
              <a:rPr lang="en-US" sz="1400"/>
              <a:t> { get {...} }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    bool </a:t>
            </a:r>
            <a:r>
              <a:rPr lang="en-US" sz="1400">
                <a:solidFill>
                  <a:srgbClr val="FF0000"/>
                </a:solidFill>
              </a:rPr>
              <a:t>MoveNext</a:t>
            </a:r>
            <a:r>
              <a:rPr lang="en-US" sz="1400"/>
              <a:t>() {...}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    void </a:t>
            </a:r>
            <a:r>
              <a:rPr lang="en-US" sz="1400">
                <a:solidFill>
                  <a:srgbClr val="FF0000"/>
                </a:solidFill>
              </a:rPr>
              <a:t>Dispose</a:t>
            </a:r>
            <a:r>
              <a:rPr lang="en-US" sz="1400"/>
              <a:t>() {...}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}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823913" y="3859213"/>
            <a:ext cx="3568700" cy="5254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eaLnBrk="0" hangingPunct="0">
              <a:tabLst>
                <a:tab pos="185738" algn="l"/>
              </a:tabLst>
            </a:pPr>
            <a:r>
              <a:rPr lang="en-US" sz="1400"/>
              <a:t>foreach (int x in list)</a:t>
            </a:r>
          </a:p>
          <a:p>
            <a:pPr eaLnBrk="0" hangingPunct="0">
              <a:tabLst>
                <a:tab pos="185738" algn="l"/>
              </a:tabLst>
            </a:pPr>
            <a:r>
              <a:rPr lang="en-US" sz="1400"/>
              <a:t>    Console.WriteLine(x);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714875" y="3530600"/>
            <a:ext cx="1530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is translated into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811713" y="3878263"/>
            <a:ext cx="3676650" cy="16033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IEnumerator&lt;int&gt; _e = </a:t>
            </a:r>
            <a:r>
              <a:rPr lang="en-US" sz="1400">
                <a:solidFill>
                  <a:srgbClr val="FF0000"/>
                </a:solidFill>
              </a:rPr>
              <a:t>list.GetEnumerator()</a:t>
            </a:r>
            <a:r>
              <a:rPr lang="en-US" sz="1400"/>
              <a:t>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try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while (</a:t>
            </a:r>
            <a:r>
              <a:rPr lang="en-US" sz="1400">
                <a:solidFill>
                  <a:srgbClr val="FF0000"/>
                </a:solidFill>
              </a:rPr>
              <a:t>_e.MoveNext()</a:t>
            </a:r>
            <a:r>
              <a:rPr lang="en-US" sz="1400"/>
              <a:t>)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    Console.WriteLine(</a:t>
            </a:r>
            <a:r>
              <a:rPr lang="en-US" sz="1400">
                <a:solidFill>
                  <a:srgbClr val="FF0000"/>
                </a:solidFill>
              </a:rPr>
              <a:t>_e.Current</a:t>
            </a:r>
            <a:r>
              <a:rPr lang="en-US" sz="1400"/>
              <a:t>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 finally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    if (_e != null) </a:t>
            </a:r>
            <a:r>
              <a:rPr lang="en-US" sz="1400">
                <a:solidFill>
                  <a:srgbClr val="FF0000"/>
                </a:solidFill>
              </a:rPr>
              <a:t>_e.Dispose()</a:t>
            </a:r>
            <a:r>
              <a:rPr lang="en-US" sz="1400"/>
              <a:t>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724400" y="5640388"/>
            <a:ext cx="360045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MoveNext</a:t>
            </a:r>
            <a:r>
              <a:rPr lang="en-US" sz="1600">
                <a:latin typeface="Times New Roman" pitchFamily="18" charset="0"/>
              </a:rPr>
              <a:t> runs to the next </a:t>
            </a:r>
            <a:r>
              <a:rPr lang="en-US" sz="1600" i="1">
                <a:latin typeface="Times New Roman" pitchFamily="18" charset="0"/>
              </a:rPr>
              <a:t>yield</a:t>
            </a:r>
            <a:r>
              <a:rPr lang="en-US" sz="1600">
                <a:latin typeface="Times New Roman" pitchFamily="18" charset="0"/>
              </a:rPr>
              <a:t> statement</a:t>
            </a:r>
          </a:p>
          <a:p>
            <a:pPr eaLnBrk="0" hangingPunct="0">
              <a:spcBef>
                <a:spcPct val="20000"/>
              </a:spcBef>
            </a:pPr>
            <a:r>
              <a:rPr lang="en-US" sz="1600" i="1">
                <a:latin typeface="Times New Roman" pitchFamily="18" charset="0"/>
              </a:rPr>
              <a:t>Dispose</a:t>
            </a:r>
            <a:r>
              <a:rPr lang="en-US" sz="1600">
                <a:latin typeface="Times New Roman" pitchFamily="18" charset="0"/>
              </a:rPr>
              <a:t> executes a possibly existing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finally block in the iterator method</a:t>
            </a:r>
          </a:p>
        </p:txBody>
      </p:sp>
    </p:spTree>
    <p:extLst>
      <p:ext uri="{BB962C8B-B14F-4D97-AF65-F5344CB8AC3E}">
        <p14:creationId xmlns:p14="http://schemas.microsoft.com/office/powerpoint/2010/main" val="3956050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</a:t>
            </a:r>
            <a:endParaRPr lang="cs-CZ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5000" y="1193800"/>
            <a:ext cx="4432300" cy="5397500"/>
          </a:xfrm>
          <a:prstGeom prst="rect">
            <a:avLst/>
          </a:prstGeom>
          <a:solidFill>
            <a:srgbClr val="FFFF99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class Stack&lt;T&gt;: IEnumerable&lt;T&gt; {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...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    public IEnumerator&lt;T&gt; GetEnumerator() {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return new __Enumerator1(this);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    class __Enumerator1: IEnumerator&lt;T&gt;, IEnumerator {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int __state;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T __current;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Stack&lt;T&gt; __this;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int i;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        ...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        public bool MoveNext() {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switch (__state) {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    case 1: goto __state1;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    case 2: goto __state2;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}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i = __this.count - 1;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__loop: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if (i &lt; 0) goto __state2;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__current = __this.items[i];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__state = 1;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return true;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__state1: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--i;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goto __loop;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__state2: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__state = 2;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    return false;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    }</a:t>
            </a:r>
            <a:br>
              <a:rPr lang="en-US" sz="1200" smtClean="0">
                <a:cs typeface="Times New Roman" pitchFamily="18" charset="0"/>
              </a:rPr>
            </a:br>
            <a:r>
              <a:rPr lang="en-US" sz="120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200" smtClean="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46100" y="1193800"/>
            <a:ext cx="3441700" cy="53721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class Stack&lt;T&gt;: IEnumerable&lt;T&gt; {</a:t>
            </a:r>
            <a:br>
              <a:rPr lang="en-US" sz="1200">
                <a:cs typeface="Times New Roman" pitchFamily="18" charset="0"/>
              </a:rPr>
            </a:br>
            <a:r>
              <a:rPr lang="en-US" sz="1200">
                <a:cs typeface="Times New Roman" pitchFamily="18" charset="0"/>
              </a:rPr>
              <a:t>T[] items;</a:t>
            </a:r>
            <a:br>
              <a:rPr lang="en-US" sz="1200">
                <a:cs typeface="Times New Roman" pitchFamily="18" charset="0"/>
              </a:rPr>
            </a:br>
            <a:r>
              <a:rPr lang="en-US" sz="1200">
                <a:cs typeface="Times New Roman" pitchFamily="18" charset="0"/>
              </a:rPr>
              <a:t>int count;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public void Push(T item) {</a:t>
            </a:r>
            <a:r>
              <a:rPr lang="cs-CZ" sz="1200"/>
              <a:t> </a:t>
            </a:r>
            <a:endParaRPr lang="en-US" sz="1200"/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/>
              <a:t>    }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public T Pop() {</a:t>
            </a:r>
            <a:r>
              <a:rPr lang="cs-CZ" sz="1200"/>
              <a:t> </a:t>
            </a:r>
            <a:endParaRPr lang="en-US" sz="1200"/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/>
              <a:t>    }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US" sz="1200"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public IEnumerator&lt;T&gt; GetEnumerator() {</a:t>
            </a:r>
            <a:br>
              <a:rPr lang="en-US" sz="1200">
                <a:cs typeface="Times New Roman" pitchFamily="18" charset="0"/>
              </a:rPr>
            </a:br>
            <a:r>
              <a:rPr lang="en-US" sz="1200">
                <a:cs typeface="Times New Roman" pitchFamily="18" charset="0"/>
              </a:rPr>
              <a:t>    for (int i = count - 1; i &gt;= 0; --i) {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         	yield return items[i];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            }</a:t>
            </a:r>
            <a:br>
              <a:rPr lang="en-US" sz="1200">
                <a:cs typeface="Times New Roman" pitchFamily="18" charset="0"/>
              </a:rPr>
            </a:br>
            <a:r>
              <a:rPr lang="en-US" sz="1200">
                <a:cs typeface="Times New Roman" pitchFamily="18" charset="0"/>
              </a:rPr>
              <a:t>}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1200">
                <a:cs typeface="Times New Roman" pitchFamily="18" charset="0"/>
              </a:rPr>
              <a:t>}</a:t>
            </a:r>
            <a:endParaRPr lang="cs-CZ" sz="12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427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IEnumerable</a:t>
            </a:r>
            <a:r>
              <a:rPr lang="en-US" dirty="0" smtClean="0"/>
              <a:t> and </a:t>
            </a:r>
            <a:r>
              <a:rPr lang="en-US" dirty="0" err="1" smtClean="0"/>
              <a:t>IEnumerator</a:t>
            </a:r>
            <a:r>
              <a:rPr lang="en-US" dirty="0" smtClean="0"/>
              <a:t> (optimized)</a:t>
            </a:r>
            <a:endParaRPr lang="cs-CZ" dirty="0" smtClean="0"/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following statement: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dirty="0" err="1" smtClean="0">
                <a:cs typeface="Times New Roman" pitchFamily="18" charset="0"/>
              </a:rPr>
              <a:t>foreach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(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in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collection</a:t>
            </a:r>
            <a:r>
              <a:rPr lang="en-US" sz="1300" b="1" dirty="0" smtClean="0"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statement;</a:t>
            </a:r>
            <a:r>
              <a:rPr lang="cs-CZ" sz="2000" dirty="0" smtClean="0"/>
              <a:t> 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is translated into: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err="1" smtClean="0">
                <a:cs typeface="Times New Roman" pitchFamily="18" charset="0"/>
              </a:rPr>
              <a:t>var</a:t>
            </a:r>
            <a:r>
              <a:rPr lang="en-US" sz="1300" dirty="0" smtClean="0">
                <a:cs typeface="Times New Roman" pitchFamily="18" charset="0"/>
              </a:rPr>
              <a:t> enumerator = </a:t>
            </a:r>
            <a:r>
              <a:rPr lang="en-US" sz="1300" i="1" dirty="0" err="1" smtClean="0">
                <a:cs typeface="Times New Roman" pitchFamily="18" charset="0"/>
              </a:rPr>
              <a:t>collection</a:t>
            </a:r>
            <a:r>
              <a:rPr lang="en-US" sz="1300" dirty="0" err="1" smtClean="0">
                <a:solidFill>
                  <a:srgbClr val="FF0000"/>
                </a:solidFill>
                <a:cs typeface="Times New Roman" pitchFamily="18" charset="0"/>
              </a:rPr>
              <a:t>.GetEnumerator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()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try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i="1" dirty="0" smtClean="0">
                <a:cs typeface="Times New Roman" pitchFamily="18" charset="0"/>
              </a:rPr>
              <a:t> element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while (</a:t>
            </a:r>
            <a:r>
              <a:rPr lang="en-US" sz="1300" dirty="0" err="1" smtClean="0">
                <a:cs typeface="Times New Roman" pitchFamily="18" charset="0"/>
              </a:rPr>
              <a:t>enumerator.MoveNext</a:t>
            </a:r>
            <a:r>
              <a:rPr lang="en-US" sz="1300" dirty="0" smtClean="0">
                <a:cs typeface="Times New Roman" pitchFamily="18" charset="0"/>
              </a:rPr>
              <a:t>()</a:t>
            </a:r>
            <a:r>
              <a:rPr lang="en-US" sz="1300" b="1" dirty="0" smtClean="0">
                <a:cs typeface="Times New Roman" pitchFamily="18" charset="0"/>
              </a:rPr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= 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1300" i="1" dirty="0" err="1" smtClean="0">
                <a:solidFill>
                  <a:srgbClr val="FF0000"/>
                </a:solidFill>
                <a:cs typeface="Times New Roman" pitchFamily="18" charset="0"/>
              </a:rPr>
              <a:t>ElementType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dirty="0" err="1" smtClean="0">
                <a:cs typeface="Times New Roman" pitchFamily="18" charset="0"/>
              </a:rPr>
              <a:t>enumerator.Current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statement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 finally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 disposable = enumerator as 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if (disposable != null) </a:t>
            </a:r>
            <a:r>
              <a:rPr lang="en-US" sz="1300" dirty="0" err="1" smtClean="0">
                <a:cs typeface="Times New Roman" pitchFamily="18" charset="0"/>
              </a:rPr>
              <a:t>disposable.Dispose</a:t>
            </a:r>
            <a:r>
              <a:rPr lang="en-US" sz="1300" dirty="0" smtClean="0">
                <a:cs typeface="Times New Roman" pitchFamily="18" charset="0"/>
              </a:rPr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dirty="0" smtClean="0"/>
          </a:p>
        </p:txBody>
      </p:sp>
    </p:spTree>
    <p:extLst>
      <p:ext uri="{BB962C8B-B14F-4D97-AF65-F5344CB8AC3E}">
        <p14:creationId xmlns:p14="http://schemas.microsoft.com/office/powerpoint/2010/main" val="403335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Iterating Over a Tree</a:t>
            </a:r>
          </a:p>
        </p:txBody>
      </p:sp>
      <p:sp>
        <p:nvSpPr>
          <p:cNvPr id="44035" name="Zástupný symbol pro obsah 9"/>
          <p:cNvSpPr>
            <a:spLocks noGrp="1"/>
          </p:cNvSpPr>
          <p:nvPr>
            <p:ph type="body" sz="quarter" idx="13"/>
          </p:nvPr>
        </p:nvSpPr>
        <p:spPr>
          <a:xfrm>
            <a:off x="107504" y="1340768"/>
            <a:ext cx="8568952" cy="50405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cs-CZ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Node(Node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: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IEnumerator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GetEnumerator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!=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!=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4036" name="Zástupný symbol pro obsah 10"/>
          <p:cNvSpPr>
            <a:spLocks noGrp="1"/>
          </p:cNvSpPr>
          <p:nvPr>
            <p:ph sz="half" idx="4294967295"/>
          </p:nvPr>
        </p:nvSpPr>
        <p:spPr>
          <a:xfrm>
            <a:off x="5105400" y="1428750"/>
            <a:ext cx="4038600" cy="52863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Program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static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Main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root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Node(2),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Node(7),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5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),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Node(14),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Node(17),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15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Node(25),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20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10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);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root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Console.Write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("{0} ", x);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971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Iterating Over a </a:t>
            </a:r>
            <a:r>
              <a:rPr lang="en-US" dirty="0"/>
              <a:t>Tree = “Counter-example”</a:t>
            </a:r>
            <a:endParaRPr lang="en-US" dirty="0" smtClean="0"/>
          </a:p>
        </p:txBody>
      </p:sp>
      <p:sp>
        <p:nvSpPr>
          <p:cNvPr id="44035" name="Zástupný symbol pro obsah 9"/>
          <p:cNvSpPr>
            <a:spLocks noGrp="1"/>
          </p:cNvSpPr>
          <p:nvPr>
            <p:ph type="body" sz="quarter" idx="13"/>
          </p:nvPr>
        </p:nvSpPr>
        <p:spPr>
          <a:xfrm>
            <a:off x="107504" y="1340768"/>
            <a:ext cx="8568952" cy="50405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IEnumerable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Node(Node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this.value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Node(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: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IEnumerator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GetEnumerator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!=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!=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yield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4036" name="Zástupný symbol pro obsah 10"/>
          <p:cNvSpPr>
            <a:spLocks noGrp="1"/>
          </p:cNvSpPr>
          <p:nvPr>
            <p:ph sz="half" idx="4294967295"/>
          </p:nvPr>
        </p:nvSpPr>
        <p:spPr>
          <a:xfrm>
            <a:off x="5105400" y="1428750"/>
            <a:ext cx="4038600" cy="52863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Program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static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Main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Node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root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Node(2),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Node(7),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5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),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Node(14),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Node(17),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    15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Node(25),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    20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),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10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);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cs-CZ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x in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root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Console.Write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("{0} ", x);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cs-CZ" sz="1000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>
              <a:buFont typeface="Wingdings" pitchFamily="2" charset="2"/>
              <a:buNone/>
            </a:pPr>
            <a:r>
              <a:rPr lang="cs-CZ" sz="10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1100" b="1" dirty="0" smtClean="0">
                <a:cs typeface="Courier New" pitchFamily="49" charset="0"/>
              </a:rPr>
              <a:t>Generates new enumerator for each node in the tree!</a:t>
            </a:r>
            <a:endParaRPr lang="cs-CZ" sz="1100" b="1" dirty="0" smtClean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965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35470</TotalTime>
  <Words>945</Words>
  <Application>Microsoft Office PowerPoint</Application>
  <PresentationFormat>Předvádění na obrazovce (4:3)</PresentationFormat>
  <Paragraphs>263</Paragraphs>
  <Slides>10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D3S template</vt:lpstr>
      <vt:lpstr>Advanced .NET Programming I 2nd Lecture</vt:lpstr>
      <vt:lpstr>IEnumerable and IEnumerator</vt:lpstr>
      <vt:lpstr>IEnumerable and IEnumerator (optimized)</vt:lpstr>
      <vt:lpstr>Iterators so far</vt:lpstr>
      <vt:lpstr>Iterator Methods</vt:lpstr>
      <vt:lpstr>What Happens Behind the Scene?</vt:lpstr>
      <vt:lpstr>Implementation</vt:lpstr>
      <vt:lpstr>IEnumerable and IEnumerator (optimized)</vt:lpstr>
      <vt:lpstr>Iterating Over a Tree</vt:lpstr>
      <vt:lpstr>Iterating Over a Tree = “Counter-example”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199</cp:revision>
  <dcterms:created xsi:type="dcterms:W3CDTF">2006-10-10T18:27:24Z</dcterms:created>
  <dcterms:modified xsi:type="dcterms:W3CDTF">2018-03-07T12:01:41Z</dcterms:modified>
</cp:coreProperties>
</file>